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5" r:id="rId3"/>
    <p:sldId id="283" r:id="rId4"/>
    <p:sldId id="276" r:id="rId5"/>
    <p:sldId id="265" r:id="rId6"/>
    <p:sldId id="269" r:id="rId7"/>
    <p:sldId id="268" r:id="rId8"/>
    <p:sldId id="258" r:id="rId9"/>
    <p:sldId id="304" r:id="rId10"/>
    <p:sldId id="279" r:id="rId11"/>
    <p:sldId id="303" r:id="rId12"/>
    <p:sldId id="302" r:id="rId13"/>
    <p:sldId id="257" r:id="rId14"/>
    <p:sldId id="264" r:id="rId15"/>
    <p:sldId id="281" r:id="rId16"/>
    <p:sldId id="282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2" r:id="rId26"/>
    <p:sldId id="293" r:id="rId27"/>
    <p:sldId id="294" r:id="rId28"/>
    <p:sldId id="295" r:id="rId29"/>
    <p:sldId id="296" r:id="rId30"/>
    <p:sldId id="297" r:id="rId31"/>
    <p:sldId id="298" r:id="rId32"/>
    <p:sldId id="299" r:id="rId33"/>
    <p:sldId id="300" r:id="rId34"/>
    <p:sldId id="301" r:id="rId35"/>
    <p:sldId id="305" r:id="rId36"/>
    <p:sldId id="263" r:id="rId37"/>
    <p:sldId id="306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>
        <p:scale>
          <a:sx n="90" d="100"/>
          <a:sy n="90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uc-r.github.io/discriminant_analysis" TargetMode="External"/><Relationship Id="rId3" Type="http://schemas.openxmlformats.org/officeDocument/2006/relationships/hyperlink" Target="https://www.researchgate.net/publication/316994943_Linear_discriminant_analysis_A_detailed_tutorial" TargetMode="External"/><Relationship Id="rId7" Type="http://schemas.openxmlformats.org/officeDocument/2006/relationships/hyperlink" Target="http://www.mghassany.com/MLcourse/pw-4.html#linear-discriminant-analysis-lda" TargetMode="External"/><Relationship Id="rId2" Type="http://schemas.openxmlformats.org/officeDocument/2006/relationships/hyperlink" Target="https://en.wikipedia.org/wiki/Multicollinearit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sip.piconepress.com/publications/reports/1998/isip/lda/lda_theory.pdf" TargetMode="External"/><Relationship Id="rId5" Type="http://schemas.openxmlformats.org/officeDocument/2006/relationships/hyperlink" Target="https://sebastianraschka.com/Articles/2014_python_lda.html" TargetMode="External"/><Relationship Id="rId4" Type="http://schemas.openxmlformats.org/officeDocument/2006/relationships/hyperlink" Target="https://towardsdatascience.com/classification-part-2-linear-discriminant-analysis-ea60c45b9ee5" TargetMode="External"/><Relationship Id="rId9" Type="http://schemas.openxmlformats.org/officeDocument/2006/relationships/hyperlink" Target="https://stat.ethz.ch/education/semesters/ss2012/ams/slides/v6.1.pdf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ingular_value_decomposition" TargetMode="External"/><Relationship Id="rId2" Type="http://schemas.openxmlformats.org/officeDocument/2006/relationships/hyperlink" Target="https://spark.apache.org/docs/2.2.0/mllib-data-type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xtbooks.math.gatech.edu/ila/eigenvectors.html" TargetMode="External"/><Relationship Id="rId5" Type="http://schemas.openxmlformats.org/officeDocument/2006/relationships/hyperlink" Target="http://cs229.stanford.edu/section/more_on_gaussians.pdf" TargetMode="External"/><Relationship Id="rId4" Type="http://schemas.openxmlformats.org/officeDocument/2006/relationships/hyperlink" Target="https://en.wikipedia.org/wiki/Moore%E2%80%93Penrose_invers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youtube.com/watch?v=_4jaLZCoLPI&amp;t=32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LDA on Spark </a:t>
            </a:r>
            <a:r>
              <a:rPr lang="en-US" dirty="0" smtClean="0"/>
              <a:t>MLlib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Ahmed Abdulrahman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393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8285"/>
          </a:xfrm>
        </p:spPr>
        <p:txBody>
          <a:bodyPr/>
          <a:lstStyle/>
          <a:p>
            <a:r>
              <a:rPr lang="en-US" dirty="0"/>
              <a:t>Eigen Vectors and Eigen </a:t>
            </a:r>
            <a:r>
              <a:rPr lang="en-US" dirty="0" smtClean="0"/>
              <a:t>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487606"/>
            <a:ext cx="8388706" cy="476079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German prefix </a:t>
            </a:r>
            <a:r>
              <a:rPr lang="en-US" dirty="0" smtClean="0"/>
              <a:t>“Eigen” </a:t>
            </a:r>
            <a:r>
              <a:rPr lang="en-US" dirty="0"/>
              <a:t>roughly translates to “self” or “own”. An eigenvector of </a:t>
            </a:r>
            <a:r>
              <a:rPr lang="en-US" dirty="0" smtClean="0"/>
              <a:t>A is </a:t>
            </a:r>
            <a:r>
              <a:rPr lang="en-US" dirty="0"/>
              <a:t>a vector that is taken to a multiple of itself, which partially explains the terminology.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linear algebra, an eigenvector of a linear transformation is a non-zero vector that changes by only a scalar factor when that linear transformation is applied to it</a:t>
            </a:r>
            <a:r>
              <a:rPr lang="en-US" dirty="0" smtClean="0"/>
              <a:t>.</a:t>
            </a:r>
          </a:p>
          <a:p>
            <a:r>
              <a:rPr lang="en-US" dirty="0"/>
              <a:t>to have matrix multiplication be the same as just multiplying the vector by a </a:t>
            </a:r>
            <a:r>
              <a:rPr lang="en-US" dirty="0" smtClean="0"/>
              <a:t>constant.</a:t>
            </a:r>
          </a:p>
          <a:p>
            <a:r>
              <a:rPr lang="en-US" dirty="0"/>
              <a:t>Eigenvalues and eigenvectors are only for square matrices</a:t>
            </a:r>
            <a:r>
              <a:rPr lang="en-US" dirty="0" smtClean="0"/>
              <a:t>.</a:t>
            </a:r>
          </a:p>
          <a:p>
            <a:r>
              <a:rPr lang="en-US" dirty="0"/>
              <a:t>To say that Av=</a:t>
            </a:r>
            <a:r>
              <a:rPr lang="en-US" dirty="0" err="1"/>
              <a:t>λv</a:t>
            </a:r>
            <a:r>
              <a:rPr lang="en-US" dirty="0"/>
              <a:t> means that Av and </a:t>
            </a:r>
            <a:r>
              <a:rPr lang="en-US" dirty="0" err="1"/>
              <a:t>λv</a:t>
            </a:r>
            <a:r>
              <a:rPr lang="en-US" dirty="0"/>
              <a:t> are </a:t>
            </a:r>
            <a:r>
              <a:rPr lang="en-US" i="1" dirty="0"/>
              <a:t>collinear with the origin</a:t>
            </a:r>
            <a:r>
              <a:rPr lang="en-US" dirty="0"/>
              <a:t>. So, an eigenvector of A is a nonzero vector v such that Av and v lie on the same line through the origin. In this case, Av is a scalar multiple of v; the eigenvalue is the scaling factor.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403" t="71771" r="70836" b="21543"/>
          <a:stretch/>
        </p:blipFill>
        <p:spPr>
          <a:xfrm>
            <a:off x="9244418" y="2019869"/>
            <a:ext cx="2210938" cy="8519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3911" t="51233" r="51582" b="22657"/>
          <a:stretch/>
        </p:blipFill>
        <p:spPr>
          <a:xfrm>
            <a:off x="9244418" y="3098041"/>
            <a:ext cx="2210938" cy="223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34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9228"/>
          </a:xfrm>
        </p:spPr>
        <p:txBody>
          <a:bodyPr/>
          <a:lstStyle/>
          <a:p>
            <a:r>
              <a:rPr lang="en-US" dirty="0"/>
              <a:t>Multivariate Gaussian Distribution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514902"/>
            <a:ext cx="5973052" cy="4733498"/>
          </a:xfrm>
        </p:spPr>
        <p:txBody>
          <a:bodyPr/>
          <a:lstStyle/>
          <a:p>
            <a:r>
              <a:rPr lang="en-US" dirty="0"/>
              <a:t>In probability theory and statistics, the multivariate normal distribution, multivariate Gaussian distribution, or joint normal distribution is a generalization of the one-dimensional (univariate) normal distribution to higher dimensions. </a:t>
            </a:r>
            <a:endParaRPr lang="en-US" dirty="0" smtClean="0"/>
          </a:p>
          <a:p>
            <a:r>
              <a:rPr lang="en-US" dirty="0" smtClean="0"/>
              <a:t>One </a:t>
            </a:r>
            <a:r>
              <a:rPr lang="en-US" dirty="0"/>
              <a:t>definition is that a random vector is said to be k-variate normally distributed if every linear combination of its k components has a univariate normal distribution.</a:t>
            </a:r>
          </a:p>
        </p:txBody>
      </p:sp>
      <p:pic>
        <p:nvPicPr>
          <p:cNvPr id="4098" name="Picture 2" descr="https://upload.wikimedia.org/wikipedia/commons/thumb/5/57/Multivariate_Gaussian.png/300px-Multivariate_Gaussia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974" y="1419367"/>
            <a:ext cx="5281684" cy="330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9791" t="26716" r="31164" b="62617"/>
          <a:stretch/>
        </p:blipFill>
        <p:spPr>
          <a:xfrm>
            <a:off x="6673974" y="4885899"/>
            <a:ext cx="5281684" cy="81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58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4821" y="3199251"/>
            <a:ext cx="5304630" cy="766693"/>
          </a:xfrm>
        </p:spPr>
        <p:txBody>
          <a:bodyPr/>
          <a:lstStyle/>
          <a:p>
            <a:r>
              <a:rPr lang="en-US" dirty="0"/>
              <a:t>Introduction to LDA</a:t>
            </a:r>
            <a:br>
              <a:rPr lang="en-US" dirty="0"/>
            </a:br>
            <a:endParaRPr lang="en-US" dirty="0"/>
          </a:p>
        </p:txBody>
      </p:sp>
      <p:sp>
        <p:nvSpPr>
          <p:cNvPr id="3" name="Flowchart: Connector 2"/>
          <p:cNvSpPr/>
          <p:nvPr/>
        </p:nvSpPr>
        <p:spPr>
          <a:xfrm>
            <a:off x="2870791" y="3306724"/>
            <a:ext cx="616688" cy="56352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</a:t>
            </a:r>
            <a:endParaRPr lang="en-US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0006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5972"/>
          </a:xfrm>
        </p:spPr>
        <p:txBody>
          <a:bodyPr/>
          <a:lstStyle/>
          <a:p>
            <a:r>
              <a:rPr lang="en-US" dirty="0" smtClean="0"/>
              <a:t>Introduction to LDA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492469"/>
            <a:ext cx="6764622" cy="4921979"/>
          </a:xfrm>
        </p:spPr>
        <p:txBody>
          <a:bodyPr/>
          <a:lstStyle/>
          <a:p>
            <a:r>
              <a:rPr lang="en-US" dirty="0" smtClean="0"/>
              <a:t>LDA (</a:t>
            </a:r>
            <a:r>
              <a:rPr lang="en-US" dirty="0"/>
              <a:t>Linear Discriminant Analysis) is a known dimension reduction and classification </a:t>
            </a:r>
            <a:r>
              <a:rPr lang="en-US" dirty="0" smtClean="0"/>
              <a:t>approach.</a:t>
            </a:r>
          </a:p>
          <a:p>
            <a:r>
              <a:rPr lang="en-US" dirty="0"/>
              <a:t>Linear discriminant analysis (LDA) relies on the sample mean and covariance matrices computed from different groups from the training </a:t>
            </a:r>
            <a:r>
              <a:rPr lang="en-US" dirty="0" smtClean="0"/>
              <a:t>sample</a:t>
            </a:r>
            <a:r>
              <a:rPr lang="en-US" dirty="0" smtClean="0"/>
              <a:t>.</a:t>
            </a:r>
          </a:p>
          <a:p>
            <a:r>
              <a:rPr lang="en-US" dirty="0"/>
              <a:t>LDA makes predictions by estimating the probability that a new set of inputs belongs to each class. The class that gets the highest probability is the output class and a prediction is </a:t>
            </a:r>
            <a:r>
              <a:rPr lang="en-US" dirty="0" smtClean="0"/>
              <a:t>made</a:t>
            </a:r>
          </a:p>
          <a:p>
            <a:pPr lvl="0"/>
            <a:r>
              <a:rPr lang="en-US" dirty="0"/>
              <a:t>LDA is based upon the concept of searching for a linear combination of features that best separate classes.</a:t>
            </a:r>
          </a:p>
          <a:p>
            <a:endParaRPr lang="en-US" dirty="0" smtClean="0"/>
          </a:p>
        </p:txBody>
      </p:sp>
      <p:pic>
        <p:nvPicPr>
          <p:cNvPr id="5" name="Picture 2" descr="Image result for machine learning classificatio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65"/>
          <a:stretch/>
        </p:blipFill>
        <p:spPr bwMode="auto">
          <a:xfrm>
            <a:off x="8260319" y="3286845"/>
            <a:ext cx="2920261" cy="26073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5545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5972"/>
          </a:xfrm>
        </p:spPr>
        <p:txBody>
          <a:bodyPr/>
          <a:lstStyle/>
          <a:p>
            <a:r>
              <a:rPr lang="en-US" dirty="0" smtClean="0"/>
              <a:t>LDA vs PCA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492470"/>
            <a:ext cx="6027643" cy="4755930"/>
          </a:xfrm>
        </p:spPr>
        <p:txBody>
          <a:bodyPr/>
          <a:lstStyle/>
          <a:p>
            <a:pPr lvl="0"/>
            <a:r>
              <a:rPr lang="en-US" dirty="0"/>
              <a:t>Both Linear Discriminant Analysis (LDA) and Principal Component Analysis (PCA) are linear transformation techniques that are commonly used for dimensionality reduction. </a:t>
            </a:r>
          </a:p>
          <a:p>
            <a:pPr lvl="0"/>
            <a:r>
              <a:rPr lang="en-US" dirty="0"/>
              <a:t>PCA can be described as an “unsupervised” algorithm, since it “ignores” class labels and its goal is to find the directions (the so-called principal components) that maximize the variance in a dataset. In contrast to PCA.</a:t>
            </a:r>
          </a:p>
          <a:p>
            <a:pPr lvl="0"/>
            <a:r>
              <a:rPr lang="en-US" dirty="0"/>
              <a:t>LDA is “supervised” and computes the directions (“linear discriminants”) that will represent the axes that that maximize the separation between multiple classes.</a:t>
            </a:r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 rotWithShape="1">
          <a:blip r:embed="rId2"/>
          <a:srcRect l="25613" t="34629" r="26980" b="20478"/>
          <a:stretch/>
        </p:blipFill>
        <p:spPr bwMode="auto">
          <a:xfrm>
            <a:off x="6912154" y="2024733"/>
            <a:ext cx="4893159" cy="3024939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97465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5972"/>
          </a:xfrm>
        </p:spPr>
        <p:txBody>
          <a:bodyPr/>
          <a:lstStyle/>
          <a:p>
            <a:r>
              <a:rPr lang="en-US" dirty="0"/>
              <a:t>How LDA 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492470"/>
            <a:ext cx="6027643" cy="4755930"/>
          </a:xfrm>
        </p:spPr>
        <p:txBody>
          <a:bodyPr/>
          <a:lstStyle/>
          <a:p>
            <a:pPr lvl="0"/>
            <a:r>
              <a:rPr lang="en-US" dirty="0"/>
              <a:t>LDA makes predictions by estimating the probability that a new set of inputs belongs to each class. The class that gets the highest probability is the output class and a prediction is </a:t>
            </a:r>
            <a:r>
              <a:rPr lang="en-US" dirty="0" smtClean="0"/>
              <a:t>made</a:t>
            </a:r>
          </a:p>
          <a:p>
            <a:pPr lvl="0"/>
            <a:r>
              <a:rPr lang="en-US" dirty="0"/>
              <a:t>The challenge here is to estimate the density </a:t>
            </a:r>
            <a:r>
              <a:rPr lang="en-US" dirty="0" smtClean="0"/>
              <a:t>function</a:t>
            </a:r>
          </a:p>
          <a:p>
            <a:pPr lvl="0"/>
            <a:r>
              <a:rPr lang="en-US" dirty="0"/>
              <a:t>we must assume that </a:t>
            </a:r>
            <a:r>
              <a:rPr lang="en-US" i="1" dirty="0"/>
              <a:t>X</a:t>
            </a:r>
            <a:r>
              <a:rPr lang="en-US" dirty="0"/>
              <a:t> is drawn from a </a:t>
            </a:r>
            <a:r>
              <a:rPr lang="en-US" b="1" dirty="0"/>
              <a:t>multivariate Gaussian distribution</a:t>
            </a:r>
            <a:r>
              <a:rPr lang="en-US" dirty="0"/>
              <a:t>, with a class-specific mean vector, and a common covariance matrix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8955" t="56488" r="27940" b="35712"/>
          <a:stretch/>
        </p:blipFill>
        <p:spPr>
          <a:xfrm>
            <a:off x="6851176" y="2522958"/>
            <a:ext cx="4239716" cy="8052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0119" t="73363" r="31970" b="18358"/>
          <a:stretch/>
        </p:blipFill>
        <p:spPr>
          <a:xfrm>
            <a:off x="6851176" y="3620738"/>
            <a:ext cx="3141632" cy="8168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8060" t="57760" r="30269" b="34120"/>
          <a:stretch/>
        </p:blipFill>
        <p:spPr>
          <a:xfrm>
            <a:off x="6851176" y="4697419"/>
            <a:ext cx="3834237" cy="8080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42687" t="48368" r="23642" b="46378"/>
          <a:stretch/>
        </p:blipFill>
        <p:spPr>
          <a:xfrm>
            <a:off x="6851176" y="5798023"/>
            <a:ext cx="5131558" cy="450377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 rotWithShape="1">
          <a:blip r:embed="rId4"/>
          <a:srcRect l="33526" t="55500" r="34633" b="30596"/>
          <a:stretch/>
        </p:blipFill>
        <p:spPr bwMode="auto">
          <a:xfrm>
            <a:off x="6851176" y="1404789"/>
            <a:ext cx="2634018" cy="825607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3804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61933"/>
          </a:xfrm>
        </p:spPr>
        <p:txBody>
          <a:bodyPr/>
          <a:lstStyle/>
          <a:p>
            <a:r>
              <a:rPr lang="en-US" dirty="0"/>
              <a:t>Measure LDA Performance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460310"/>
            <a:ext cx="6041291" cy="4749422"/>
          </a:xfrm>
        </p:spPr>
        <p:txBody>
          <a:bodyPr>
            <a:normAutofit lnSpcReduction="10000"/>
          </a:bodyPr>
          <a:lstStyle/>
          <a:p>
            <a:pPr lvl="0"/>
            <a:r>
              <a:rPr lang="en-US" dirty="0"/>
              <a:t>With classification, it is sometimes irrelevant to use accuracy to assess the performance of a model.</a:t>
            </a:r>
          </a:p>
          <a:p>
            <a:pPr lvl="0"/>
            <a:r>
              <a:rPr lang="en-US" dirty="0"/>
              <a:t>Usually, we use </a:t>
            </a:r>
            <a:r>
              <a:rPr lang="en-US" b="1" dirty="0"/>
              <a:t>sensitivity </a:t>
            </a:r>
            <a:r>
              <a:rPr lang="en-US" dirty="0"/>
              <a:t>and </a:t>
            </a:r>
            <a:r>
              <a:rPr lang="en-US" b="1" dirty="0"/>
              <a:t>specificity</a:t>
            </a:r>
            <a:r>
              <a:rPr lang="en-US" dirty="0"/>
              <a:t>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b="1" dirty="0"/>
              <a:t>Sensitivity</a:t>
            </a:r>
            <a:r>
              <a:rPr lang="en-US" dirty="0"/>
              <a:t> is the true positive rate: the proportions of actual positives correctly identified.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b="1" dirty="0"/>
              <a:t>Specificity</a:t>
            </a:r>
            <a:r>
              <a:rPr lang="en-US" dirty="0"/>
              <a:t> is the true negative rate: the proportion of actual negatives correctly identified.</a:t>
            </a:r>
          </a:p>
          <a:p>
            <a:r>
              <a:rPr lang="en-US" dirty="0"/>
              <a:t>The </a:t>
            </a:r>
            <a:r>
              <a:rPr lang="en-US" b="1" dirty="0"/>
              <a:t>ROC curve</a:t>
            </a:r>
            <a:r>
              <a:rPr lang="en-US" dirty="0"/>
              <a:t> (receiver operating characteristic) is good to display the two types of error metrics described above. The overall performance of a classifier is given by the area under the ROC curve (</a:t>
            </a:r>
            <a:r>
              <a:rPr lang="en-US" b="1" dirty="0"/>
              <a:t>AUC</a:t>
            </a:r>
            <a:r>
              <a:rPr lang="en-US" dirty="0"/>
              <a:t>)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31481" t="20396" r="32323" b="17948"/>
          <a:stretch/>
        </p:blipFill>
        <p:spPr bwMode="auto">
          <a:xfrm>
            <a:off x="7019779" y="1460310"/>
            <a:ext cx="4758239" cy="421716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6330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7548" y="3012467"/>
            <a:ext cx="7951978" cy="966649"/>
          </a:xfrm>
        </p:spPr>
        <p:txBody>
          <a:bodyPr/>
          <a:lstStyle/>
          <a:p>
            <a:r>
              <a:rPr lang="en-US" dirty="0" smtClean="0"/>
              <a:t>Adding LDA to Spark MLlib</a:t>
            </a:r>
            <a:endParaRPr lang="en-US" dirty="0"/>
          </a:p>
        </p:txBody>
      </p:sp>
      <p:sp>
        <p:nvSpPr>
          <p:cNvPr id="3" name="Flowchart: Connector 2"/>
          <p:cNvSpPr/>
          <p:nvPr/>
        </p:nvSpPr>
        <p:spPr>
          <a:xfrm>
            <a:off x="2148963" y="3125970"/>
            <a:ext cx="616688" cy="56352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3</a:t>
            </a:r>
            <a:endParaRPr lang="en-US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942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20989"/>
          </a:xfrm>
        </p:spPr>
        <p:txBody>
          <a:bodyPr/>
          <a:lstStyle/>
          <a:p>
            <a:r>
              <a:rPr lang="en-US" dirty="0" smtClean="0"/>
              <a:t>LDA Classes and Traits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514902"/>
            <a:ext cx="9234868" cy="4776716"/>
          </a:xfrm>
        </p:spPr>
        <p:txBody>
          <a:bodyPr/>
          <a:lstStyle/>
          <a:p>
            <a:r>
              <a:rPr lang="en-US" dirty="0" smtClean="0"/>
              <a:t>Spark MLlib algorithms implementation Exists in two packages ( ML &amp; MLlib)</a:t>
            </a:r>
          </a:p>
          <a:p>
            <a:r>
              <a:rPr lang="en-US" dirty="0" smtClean="0"/>
              <a:t>I have added LDA implementation to ML, however still using some MLlib classes (ex: distributed Matrix) since it is not implemented in ML.</a:t>
            </a:r>
          </a:p>
          <a:p>
            <a:r>
              <a:rPr lang="en-US" dirty="0" smtClean="0"/>
              <a:t>All ML &amp; MLlib Algorithms consists mainly of four parts: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b="1" dirty="0"/>
              <a:t>Estimator </a:t>
            </a:r>
            <a:r>
              <a:rPr lang="en-US" dirty="0" smtClean="0"/>
              <a:t>: Learn from data and produce the Model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b="1" dirty="0"/>
              <a:t>Transformer </a:t>
            </a:r>
            <a:r>
              <a:rPr lang="en-US" dirty="0" smtClean="0"/>
              <a:t>: the model that able to classify data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b="1" dirty="0" smtClean="0"/>
              <a:t>Parameters</a:t>
            </a:r>
            <a:r>
              <a:rPr lang="en-US" dirty="0" smtClean="0"/>
              <a:t> :Algorithm needed parameters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b="1" dirty="0" smtClean="0"/>
              <a:t>Model Reader &amp; Writer </a:t>
            </a:r>
            <a:r>
              <a:rPr lang="en-US" dirty="0" smtClean="0"/>
              <a:t>: responsible for reading and writing the model to the storage</a:t>
            </a:r>
          </a:p>
          <a:p>
            <a:r>
              <a:rPr lang="en-US" dirty="0"/>
              <a:t>May be some helper functions and structure used too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71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20989"/>
          </a:xfrm>
        </p:spPr>
        <p:txBody>
          <a:bodyPr/>
          <a:lstStyle/>
          <a:p>
            <a:r>
              <a:rPr lang="en-US" dirty="0" smtClean="0"/>
              <a:t>LDA PARAMS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514902"/>
            <a:ext cx="5058652" cy="4885898"/>
          </a:xfrm>
        </p:spPr>
        <p:txBody>
          <a:bodyPr/>
          <a:lstStyle/>
          <a:p>
            <a:r>
              <a:rPr lang="en-US" dirty="0" smtClean="0"/>
              <a:t>It used to provide Parameter name, description, default value ,….</a:t>
            </a:r>
          </a:p>
          <a:p>
            <a:r>
              <a:rPr lang="en-US" dirty="0"/>
              <a:t>It inherit from </a:t>
            </a:r>
            <a:r>
              <a:rPr lang="en-US" b="1" dirty="0" err="1"/>
              <a:t>PredictorParams</a:t>
            </a:r>
            <a:endParaRPr lang="en-US" b="1" dirty="0" smtClean="0"/>
          </a:p>
          <a:p>
            <a:r>
              <a:rPr lang="en-US" dirty="0" smtClean="0"/>
              <a:t>The </a:t>
            </a:r>
            <a:r>
              <a:rPr lang="en-US" dirty="0"/>
              <a:t>parameter class provide the flowing parameters: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predictionCol</a:t>
            </a:r>
            <a:r>
              <a:rPr lang="en-US" dirty="0"/>
              <a:t>: prediction column name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labelCol</a:t>
            </a:r>
            <a:r>
              <a:rPr lang="en-US" dirty="0"/>
              <a:t>: label column name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featuresCol</a:t>
            </a:r>
            <a:r>
              <a:rPr lang="en-US" dirty="0"/>
              <a:t>: features column name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scaledData</a:t>
            </a:r>
            <a:r>
              <a:rPr lang="en-US" dirty="0"/>
              <a:t>: is the data need to be scaled or not?</a:t>
            </a:r>
          </a:p>
          <a:p>
            <a:endParaRPr lang="en-US" dirty="0"/>
          </a:p>
        </p:txBody>
      </p:sp>
      <p:pic>
        <p:nvPicPr>
          <p:cNvPr id="6" name="Picture 5"/>
          <p:cNvPicPr/>
          <p:nvPr/>
        </p:nvPicPr>
        <p:blipFill rotWithShape="1">
          <a:blip r:embed="rId2"/>
          <a:srcRect l="23932" t="16524" r="25961" b="15859"/>
          <a:stretch/>
        </p:blipFill>
        <p:spPr bwMode="auto">
          <a:xfrm>
            <a:off x="6340905" y="1514902"/>
            <a:ext cx="5164157" cy="4353635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6084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5461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912883"/>
            <a:ext cx="9403742" cy="4335516"/>
          </a:xfrm>
        </p:spPr>
        <p:txBody>
          <a:bodyPr/>
          <a:lstStyle/>
          <a:p>
            <a:pPr marL="457200" indent="-457200">
              <a:buFont typeface="+mj-lt"/>
              <a:buAutoNum type="arabicParenR"/>
            </a:pPr>
            <a:r>
              <a:rPr lang="en-US" dirty="0" smtClean="0"/>
              <a:t>Basics &amp; Related Concepts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 smtClean="0"/>
              <a:t>Introduction to LDA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 smtClean="0"/>
              <a:t>Adding LDA  to Spark MLlib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 smtClean="0"/>
              <a:t>How LDA will be Distributed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 smtClean="0"/>
              <a:t>LDA Results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 smtClean="0"/>
              <a:t>Next Step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 smtClean="0"/>
              <a:t>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99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20989"/>
          </a:xfrm>
        </p:spPr>
        <p:txBody>
          <a:bodyPr/>
          <a:lstStyle/>
          <a:p>
            <a:r>
              <a:rPr lang="en-US" dirty="0" smtClean="0"/>
              <a:t>LDA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514902"/>
            <a:ext cx="5058652" cy="4885898"/>
          </a:xfrm>
        </p:spPr>
        <p:txBody>
          <a:bodyPr/>
          <a:lstStyle/>
          <a:p>
            <a:r>
              <a:rPr lang="en-US" dirty="0" smtClean="0"/>
              <a:t>Take input as a dataset of Label and vector of features</a:t>
            </a:r>
          </a:p>
          <a:p>
            <a:r>
              <a:rPr lang="en-US" dirty="0" smtClean="0"/>
              <a:t>Inherit directly from </a:t>
            </a:r>
            <a:r>
              <a:rPr lang="en-US" b="1" dirty="0" err="1" smtClean="0"/>
              <a:t>ProbabilisticClassifier</a:t>
            </a:r>
            <a:r>
              <a:rPr lang="en-US" b="1" dirty="0" smtClean="0"/>
              <a:t> </a:t>
            </a:r>
            <a:r>
              <a:rPr lang="en-US" dirty="0" smtClean="0"/>
              <a:t>like other classifier (Naïve Bayes, Logistic Regression, Random Forest, ….)</a:t>
            </a:r>
          </a:p>
          <a:p>
            <a:r>
              <a:rPr lang="en-US" dirty="0" smtClean="0"/>
              <a:t>Implement the training function that produce a model as an output</a:t>
            </a:r>
          </a:p>
          <a:p>
            <a:r>
              <a:rPr lang="en-US" dirty="0" smtClean="0"/>
              <a:t>At the end it is a Spark Estimator that run to produce a Transformer as an output</a:t>
            </a:r>
          </a:p>
          <a:p>
            <a:r>
              <a:rPr lang="en-US" dirty="0" smtClean="0"/>
              <a:t>It use LDA PARAMS to get the algorithm hyper - Parameters </a:t>
            </a:r>
          </a:p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2"/>
          <a:srcRect l="29258" t="9645" r="25917" b="6408"/>
          <a:stretch/>
        </p:blipFill>
        <p:spPr bwMode="auto">
          <a:xfrm>
            <a:off x="6026936" y="1289713"/>
            <a:ext cx="5218819" cy="5111087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0485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20989"/>
          </a:xfrm>
        </p:spPr>
        <p:txBody>
          <a:bodyPr/>
          <a:lstStyle/>
          <a:p>
            <a:r>
              <a:rPr lang="en-US" dirty="0" smtClean="0"/>
              <a:t>LDA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514902"/>
            <a:ext cx="5058652" cy="4885898"/>
          </a:xfrm>
        </p:spPr>
        <p:txBody>
          <a:bodyPr/>
          <a:lstStyle/>
          <a:p>
            <a:r>
              <a:rPr lang="en-US" dirty="0" smtClean="0"/>
              <a:t>It is the resulted Model that we will use to classify and predict data.</a:t>
            </a:r>
          </a:p>
          <a:p>
            <a:r>
              <a:rPr lang="en-US" dirty="0" smtClean="0"/>
              <a:t>It is a Transformer</a:t>
            </a:r>
          </a:p>
          <a:p>
            <a:r>
              <a:rPr lang="en-US" dirty="0" smtClean="0"/>
              <a:t>Inherit from </a:t>
            </a:r>
            <a:r>
              <a:rPr lang="en-US" b="1" dirty="0" smtClean="0"/>
              <a:t>ProbabilisticClassificationModel</a:t>
            </a:r>
          </a:p>
          <a:p>
            <a:pPr marL="342900" lvl="2" indent="-342900"/>
            <a:r>
              <a:rPr lang="en-US" sz="2000" dirty="0"/>
              <a:t>It </a:t>
            </a:r>
            <a:r>
              <a:rPr lang="en-US" sz="2000" dirty="0"/>
              <a:t>receives dataset and transform it (add new column for the predicted </a:t>
            </a:r>
            <a:r>
              <a:rPr lang="en-US" sz="2000" dirty="0" smtClean="0"/>
              <a:t>label and probability)</a:t>
            </a:r>
            <a:endParaRPr lang="en-US" sz="2000" dirty="0"/>
          </a:p>
          <a:p>
            <a:r>
              <a:rPr lang="en-US" dirty="0" smtClean="0"/>
              <a:t>Mainly override </a:t>
            </a:r>
            <a:r>
              <a:rPr lang="en-US" dirty="0"/>
              <a:t>two functions  (</a:t>
            </a:r>
            <a:r>
              <a:rPr lang="en-US" dirty="0" err="1" smtClean="0"/>
              <a:t>predictRaw</a:t>
            </a:r>
            <a:r>
              <a:rPr lang="en-US" dirty="0"/>
              <a:t> &amp; </a:t>
            </a:r>
            <a:r>
              <a:rPr lang="en-US" dirty="0" smtClean="0"/>
              <a:t>raw2probabilityInPlace )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 rotWithShape="1">
          <a:blip r:embed="rId2"/>
          <a:srcRect l="31570" t="9328" r="20853" b="7198"/>
          <a:stretch/>
        </p:blipFill>
        <p:spPr bwMode="auto">
          <a:xfrm>
            <a:off x="6091003" y="1341304"/>
            <a:ext cx="5236637" cy="5059496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7219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404" y="2882020"/>
            <a:ext cx="4499094" cy="966649"/>
          </a:xfrm>
        </p:spPr>
        <p:txBody>
          <a:bodyPr/>
          <a:lstStyle/>
          <a:p>
            <a:r>
              <a:rPr lang="en-US" dirty="0" smtClean="0"/>
              <a:t>LDA Distribution</a:t>
            </a:r>
            <a:endParaRPr lang="en-US" dirty="0"/>
          </a:p>
        </p:txBody>
      </p:sp>
      <p:sp>
        <p:nvSpPr>
          <p:cNvPr id="3" name="Flowchart: Connector 2"/>
          <p:cNvSpPr/>
          <p:nvPr/>
        </p:nvSpPr>
        <p:spPr>
          <a:xfrm>
            <a:off x="3306727" y="2966482"/>
            <a:ext cx="616688" cy="56352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4</a:t>
            </a:r>
            <a:endParaRPr lang="en-US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2153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9228"/>
          </a:xfrm>
        </p:spPr>
        <p:txBody>
          <a:bodyPr/>
          <a:lstStyle/>
          <a:p>
            <a:r>
              <a:rPr lang="en-US" dirty="0" smtClean="0"/>
              <a:t>LDA Training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514902"/>
            <a:ext cx="9403742" cy="4733498"/>
          </a:xfrm>
        </p:spPr>
        <p:txBody>
          <a:bodyPr/>
          <a:lstStyle/>
          <a:p>
            <a:r>
              <a:rPr lang="en-US" dirty="0" smtClean="0"/>
              <a:t>LDA need to calculate Statistics about the Dataset to be able to generate the model.</a:t>
            </a:r>
          </a:p>
          <a:p>
            <a:r>
              <a:rPr lang="en-US" dirty="0" smtClean="0"/>
              <a:t>Mainly we need to calculate: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/>
              <a:t>Mean and Count per Class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/>
              <a:t>Covariance Matrix per Class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/>
              <a:t>Pooled Covariance Matrix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/>
              <a:t>Transpose and Inverse for (Mean &amp; Covariance Matrices)</a:t>
            </a:r>
          </a:p>
          <a:p>
            <a:r>
              <a:rPr lang="en-US" dirty="0"/>
              <a:t>In case </a:t>
            </a:r>
            <a:r>
              <a:rPr lang="en-US" dirty="0" smtClean="0"/>
              <a:t>of </a:t>
            </a:r>
            <a:r>
              <a:rPr lang="en-US" dirty="0"/>
              <a:t>big Data some calculation will be a </a:t>
            </a:r>
            <a:r>
              <a:rPr lang="en-US" dirty="0" smtClean="0"/>
              <a:t>challenge and will take a lot of processing time but on the other hand not every thing can be distributed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8955" t="56488" r="27940" b="35712"/>
          <a:stretch/>
        </p:blipFill>
        <p:spPr>
          <a:xfrm>
            <a:off x="3725839" y="5307101"/>
            <a:ext cx="4956224" cy="94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67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9228"/>
          </a:xfrm>
        </p:spPr>
        <p:txBody>
          <a:bodyPr/>
          <a:lstStyle/>
          <a:p>
            <a:r>
              <a:rPr lang="en-US" dirty="0" smtClean="0"/>
              <a:t>LDA Aggregation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514902"/>
            <a:ext cx="5277016" cy="4733498"/>
          </a:xfrm>
        </p:spPr>
        <p:txBody>
          <a:bodyPr/>
          <a:lstStyle/>
          <a:p>
            <a:pPr marL="342900" lvl="1" indent="-342900"/>
            <a:r>
              <a:rPr lang="en-US" dirty="0"/>
              <a:t>In order to calculate (mean vector and count of instances) per each class I am using AggregateByKey </a:t>
            </a:r>
            <a:r>
              <a:rPr lang="en-US" dirty="0" smtClean="0"/>
              <a:t>function</a:t>
            </a:r>
          </a:p>
          <a:p>
            <a:pPr marL="342900" lvl="1" indent="-342900"/>
            <a:r>
              <a:rPr lang="en-US" dirty="0"/>
              <a:t>Sequence function work per partition to calculate the count and </a:t>
            </a:r>
            <a:r>
              <a:rPr lang="en-US" dirty="0" smtClean="0"/>
              <a:t>sum </a:t>
            </a:r>
            <a:r>
              <a:rPr lang="en-US" dirty="0"/>
              <a:t>per </a:t>
            </a:r>
            <a:r>
              <a:rPr lang="en-US" dirty="0" smtClean="0"/>
              <a:t>class to minimize the need of shuffle a lot of data and to work on parallel too</a:t>
            </a:r>
          </a:p>
          <a:p>
            <a:pPr marL="342900" lvl="1" indent="-342900"/>
            <a:r>
              <a:rPr lang="en-US" dirty="0"/>
              <a:t>Combine function work across </a:t>
            </a:r>
            <a:r>
              <a:rPr lang="en-US" dirty="0" smtClean="0"/>
              <a:t>partitions to aggregate the aggregated data then move the result to the driver which will be a vector for each class </a:t>
            </a:r>
          </a:p>
          <a:p>
            <a:pPr marL="342900" lvl="1" indent="-342900"/>
            <a:r>
              <a:rPr lang="en-US" dirty="0" smtClean="0"/>
              <a:t>the size of that vector equal to the number of features</a:t>
            </a:r>
            <a:endParaRPr lang="en-US" dirty="0"/>
          </a:p>
          <a:p>
            <a:pPr marL="342900" lvl="1" indent="-342900"/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2"/>
          <a:srcRect l="27136" t="23742" r="24359" b="8832"/>
          <a:stretch/>
        </p:blipFill>
        <p:spPr bwMode="auto">
          <a:xfrm>
            <a:off x="6053440" y="1514901"/>
            <a:ext cx="5779169" cy="4626591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597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9228"/>
          </a:xfrm>
        </p:spPr>
        <p:txBody>
          <a:bodyPr/>
          <a:lstStyle/>
          <a:p>
            <a:r>
              <a:rPr lang="en-US" dirty="0" smtClean="0"/>
              <a:t>LDA Matrices Operation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514902"/>
            <a:ext cx="10394927" cy="2729552"/>
          </a:xfrm>
        </p:spPr>
        <p:txBody>
          <a:bodyPr/>
          <a:lstStyle/>
          <a:p>
            <a:r>
              <a:rPr lang="en-US" dirty="0"/>
              <a:t>MLlib supports local vectors and matrices stored on a single machine, as well as distributed matrices backed by one or more RDDs</a:t>
            </a:r>
            <a:r>
              <a:rPr lang="en-US" dirty="0" smtClean="0"/>
              <a:t>.</a:t>
            </a:r>
          </a:p>
          <a:p>
            <a:r>
              <a:rPr lang="en-US" dirty="0" smtClean="0"/>
              <a:t>I have used the distributed Matrix to calculate the covariance matrix for each class</a:t>
            </a:r>
          </a:p>
          <a:p>
            <a:r>
              <a:rPr lang="en-US" dirty="0" smtClean="0"/>
              <a:t>The result will be a square matrix d x d ( where d is the number of the dimension)</a:t>
            </a:r>
          </a:p>
          <a:p>
            <a:r>
              <a:rPr lang="en-US" dirty="0" smtClean="0"/>
              <a:t>I have used Distributed matrix also to calculate Singular value Decomposition of the covariance matrix in order to get the inverse of the covariance matrix.</a:t>
            </a:r>
            <a:endParaRPr lang="en-US" dirty="0"/>
          </a:p>
          <a:p>
            <a:pPr marL="342900" lvl="1" indent="-342900"/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/>
          <p:nvPr/>
        </p:nvPicPr>
        <p:blipFill rotWithShape="1">
          <a:blip r:embed="rId2"/>
          <a:srcRect l="5790" t="30696" r="717" b="19473"/>
          <a:stretch/>
        </p:blipFill>
        <p:spPr>
          <a:xfrm>
            <a:off x="2591937" y="4439292"/>
            <a:ext cx="6947847" cy="223446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0162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630653" cy="912058"/>
          </a:xfrm>
        </p:spPr>
        <p:txBody>
          <a:bodyPr/>
          <a:lstStyle/>
          <a:p>
            <a:r>
              <a:rPr lang="en-US" sz="4000" dirty="0" smtClean="0"/>
              <a:t>Distributing jobs </a:t>
            </a:r>
            <a:r>
              <a:rPr lang="en-US" sz="4000" dirty="0"/>
              <a:t>from Train </a:t>
            </a:r>
            <a:r>
              <a:rPr lang="en-US" sz="4000" dirty="0" smtClean="0"/>
              <a:t>Function </a:t>
            </a:r>
            <a:r>
              <a:rPr lang="en-US" sz="2800" dirty="0" smtClean="0"/>
              <a:t>(1)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514902"/>
            <a:ext cx="9403742" cy="1009934"/>
          </a:xfrm>
        </p:spPr>
        <p:txBody>
          <a:bodyPr/>
          <a:lstStyle/>
          <a:p>
            <a:r>
              <a:rPr lang="en-US" dirty="0" smtClean="0"/>
              <a:t>I have tested the model on 8 worker nodes cluster, each node has 4 core processor.</a:t>
            </a: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640" t="26591" r="32266" b="31054"/>
          <a:stretch/>
        </p:blipFill>
        <p:spPr bwMode="auto">
          <a:xfrm>
            <a:off x="782588" y="2524836"/>
            <a:ext cx="9753484" cy="36303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76948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630653" cy="912058"/>
          </a:xfrm>
        </p:spPr>
        <p:txBody>
          <a:bodyPr/>
          <a:lstStyle/>
          <a:p>
            <a:r>
              <a:rPr lang="en-US" sz="4000" dirty="0" smtClean="0"/>
              <a:t>Distributing jobs </a:t>
            </a:r>
            <a:r>
              <a:rPr lang="en-US" sz="4000" dirty="0"/>
              <a:t>from Train </a:t>
            </a:r>
            <a:r>
              <a:rPr lang="en-US" sz="4000" dirty="0" smtClean="0"/>
              <a:t>Function </a:t>
            </a:r>
            <a:r>
              <a:rPr lang="en-US" sz="2800" dirty="0" smtClean="0"/>
              <a:t>(2)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514902"/>
            <a:ext cx="9403742" cy="1009934"/>
          </a:xfrm>
        </p:spPr>
        <p:txBody>
          <a:bodyPr/>
          <a:lstStyle/>
          <a:p>
            <a:r>
              <a:rPr lang="en-US" dirty="0"/>
              <a:t>32 tasks (4 cores X 8 Executers) – 32 </a:t>
            </a:r>
            <a:r>
              <a:rPr lang="en-US" dirty="0" smtClean="0"/>
              <a:t>partitions </a:t>
            </a:r>
            <a:r>
              <a:rPr lang="en-US" dirty="0"/>
              <a:t>processed in parallel </a:t>
            </a:r>
          </a:p>
        </p:txBody>
      </p:sp>
      <p:pic>
        <p:nvPicPr>
          <p:cNvPr id="5" name="Picture 4"/>
          <p:cNvPicPr/>
          <p:nvPr/>
        </p:nvPicPr>
        <p:blipFill rotWithShape="1">
          <a:blip r:embed="rId2"/>
          <a:srcRect l="1282" t="58880" r="23819" b="9402"/>
          <a:stretch/>
        </p:blipFill>
        <p:spPr bwMode="auto">
          <a:xfrm>
            <a:off x="857103" y="2310594"/>
            <a:ext cx="9774503" cy="30256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3244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630653" cy="912058"/>
          </a:xfrm>
        </p:spPr>
        <p:txBody>
          <a:bodyPr/>
          <a:lstStyle/>
          <a:p>
            <a:r>
              <a:rPr lang="en-US" sz="4000" dirty="0" smtClean="0"/>
              <a:t>Distributing jobs </a:t>
            </a:r>
            <a:r>
              <a:rPr lang="en-US" sz="4000" dirty="0"/>
              <a:t>from Train </a:t>
            </a:r>
            <a:r>
              <a:rPr lang="en-US" sz="4000" dirty="0" smtClean="0"/>
              <a:t>Function </a:t>
            </a:r>
            <a:r>
              <a:rPr lang="en-US" sz="2800" dirty="0" smtClean="0"/>
              <a:t>(3)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514902"/>
            <a:ext cx="10162915" cy="95534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sample stage of one job, it shows that computation is distributed between </a:t>
            </a:r>
            <a:r>
              <a:rPr lang="en-US" dirty="0" smtClean="0"/>
              <a:t>nodes, each bar represent processing a data partitions by worker node processor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 rotWithShape="1">
          <a:blip r:embed="rId2"/>
          <a:srcRect l="641" t="8167" r="1142" b="12821"/>
          <a:stretch/>
        </p:blipFill>
        <p:spPr bwMode="auto">
          <a:xfrm>
            <a:off x="1020875" y="2470245"/>
            <a:ext cx="9678970" cy="41216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9197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4646" y="2903143"/>
            <a:ext cx="4499094" cy="966649"/>
          </a:xfrm>
        </p:spPr>
        <p:txBody>
          <a:bodyPr/>
          <a:lstStyle/>
          <a:p>
            <a:r>
              <a:rPr lang="en-US" dirty="0" smtClean="0"/>
              <a:t>LDA Result</a:t>
            </a:r>
            <a:endParaRPr lang="en-US" dirty="0"/>
          </a:p>
        </p:txBody>
      </p:sp>
      <p:sp>
        <p:nvSpPr>
          <p:cNvPr id="3" name="Flowchart: Connector 2"/>
          <p:cNvSpPr/>
          <p:nvPr/>
        </p:nvSpPr>
        <p:spPr>
          <a:xfrm>
            <a:off x="3604438" y="2987746"/>
            <a:ext cx="616688" cy="56352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5</a:t>
            </a:r>
            <a:endParaRPr lang="en-US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7702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3789" y="3015483"/>
            <a:ext cx="7268797" cy="833504"/>
          </a:xfrm>
        </p:spPr>
        <p:txBody>
          <a:bodyPr/>
          <a:lstStyle/>
          <a:p>
            <a:r>
              <a:rPr lang="en-US" dirty="0"/>
              <a:t>Basics &amp; Related </a:t>
            </a:r>
            <a:r>
              <a:rPr lang="en-US" dirty="0" smtClean="0"/>
              <a:t>Concepts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Flowchart: Connector 3"/>
          <p:cNvSpPr/>
          <p:nvPr/>
        </p:nvSpPr>
        <p:spPr>
          <a:xfrm>
            <a:off x="1828801" y="3104705"/>
            <a:ext cx="616688" cy="56352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</a:t>
            </a:r>
            <a:endParaRPr lang="en-US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15350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4637"/>
          </a:xfrm>
        </p:spPr>
        <p:txBody>
          <a:bodyPr/>
          <a:lstStyle/>
          <a:p>
            <a:r>
              <a:rPr lang="en-US" dirty="0" smtClean="0"/>
              <a:t>Example 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866" y="1392073"/>
            <a:ext cx="9230987" cy="479758"/>
          </a:xfrm>
        </p:spPr>
        <p:txBody>
          <a:bodyPr/>
          <a:lstStyle/>
          <a:p>
            <a:pPr lvl="0"/>
            <a:r>
              <a:rPr lang="en-US" dirty="0"/>
              <a:t>Iris Data Set </a:t>
            </a: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213" t="46343" r="54594" b="41501"/>
          <a:stretch/>
        </p:blipFill>
        <p:spPr bwMode="auto">
          <a:xfrm>
            <a:off x="1271517" y="1871831"/>
            <a:ext cx="9485194" cy="17584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18866" y="4007521"/>
            <a:ext cx="9230987" cy="246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b="1" dirty="0" smtClean="0"/>
              <a:t>Result </a:t>
            </a:r>
            <a:r>
              <a:rPr lang="en-US" b="1" dirty="0"/>
              <a:t>Statistics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Accuracy = 0.984375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(0.0) = 1.0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(1.0) = 0.9545454545454546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(2.0) = 1.0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Time: 45 Second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19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4637"/>
          </a:xfrm>
        </p:spPr>
        <p:txBody>
          <a:bodyPr/>
          <a:lstStyle/>
          <a:p>
            <a:r>
              <a:rPr lang="en-US" dirty="0" smtClean="0"/>
              <a:t>Example Two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866" y="1392073"/>
            <a:ext cx="9230987" cy="479758"/>
          </a:xfrm>
        </p:spPr>
        <p:txBody>
          <a:bodyPr/>
          <a:lstStyle/>
          <a:p>
            <a:pPr lvl="0"/>
            <a:r>
              <a:rPr lang="en-US" dirty="0" smtClean="0"/>
              <a:t>Credit </a:t>
            </a:r>
            <a:r>
              <a:rPr lang="en-US" dirty="0"/>
              <a:t>C</a:t>
            </a:r>
            <a:r>
              <a:rPr lang="en-US" dirty="0" smtClean="0"/>
              <a:t>ard </a:t>
            </a:r>
            <a:r>
              <a:rPr lang="en-US" dirty="0"/>
              <a:t>C</a:t>
            </a:r>
            <a:r>
              <a:rPr lang="en-US" dirty="0" smtClean="0"/>
              <a:t>lients</a:t>
            </a:r>
            <a:endParaRPr lang="en-US" dirty="0"/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18866" y="4007521"/>
            <a:ext cx="9230987" cy="246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b="1" dirty="0" smtClean="0"/>
              <a:t>Result </a:t>
            </a:r>
            <a:r>
              <a:rPr lang="en-US" b="1" dirty="0"/>
              <a:t>Statistics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Accuracy = 0.984375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(0.0) = 1.0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(1.0) = 0.9545454545454546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(2.0) = 1.0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Time: 45 Second</a:t>
            </a:r>
          </a:p>
          <a:p>
            <a:endParaRPr lang="en-US" dirty="0"/>
          </a:p>
        </p:txBody>
      </p:sp>
      <p:pic>
        <p:nvPicPr>
          <p:cNvPr id="6" name="Picture 5"/>
          <p:cNvPicPr/>
          <p:nvPr/>
        </p:nvPicPr>
        <p:blipFill rotWithShape="1">
          <a:blip r:embed="rId2"/>
          <a:srcRect l="320" t="36657" r="53633" b="51187"/>
          <a:stretch/>
        </p:blipFill>
        <p:spPr bwMode="auto">
          <a:xfrm>
            <a:off x="1310445" y="1869119"/>
            <a:ext cx="9607764" cy="162470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9077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4637"/>
          </a:xfrm>
        </p:spPr>
        <p:txBody>
          <a:bodyPr/>
          <a:lstStyle/>
          <a:p>
            <a:r>
              <a:rPr lang="en-US" dirty="0" smtClean="0"/>
              <a:t>Example Three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866" y="1392073"/>
            <a:ext cx="9230987" cy="479758"/>
          </a:xfrm>
        </p:spPr>
        <p:txBody>
          <a:bodyPr/>
          <a:lstStyle/>
          <a:p>
            <a:pPr lvl="0"/>
            <a:r>
              <a:rPr lang="en-US" dirty="0"/>
              <a:t>Sensor less Drive </a:t>
            </a:r>
            <a:r>
              <a:rPr lang="en-US" dirty="0" smtClean="0"/>
              <a:t>Diagnosis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18866" y="4007521"/>
            <a:ext cx="9230987" cy="246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b="1" dirty="0" smtClean="0"/>
              <a:t>Result </a:t>
            </a:r>
            <a:r>
              <a:rPr lang="en-US" b="1" dirty="0"/>
              <a:t>Statistics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Accuracy = 0.8146944083224967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(0.0) = 0.9207547169811321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(1.0) = 0.44862518089725034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Time:  40 </a:t>
            </a:r>
            <a:r>
              <a:rPr lang="en-US" dirty="0"/>
              <a:t>Second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 rotWithShape="1">
          <a:blip r:embed="rId2"/>
          <a:srcRect l="535" t="36657" r="53738" b="51187"/>
          <a:stretch/>
        </p:blipFill>
        <p:spPr bwMode="auto">
          <a:xfrm>
            <a:off x="1226023" y="1867850"/>
            <a:ext cx="9241809" cy="16805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7207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4637"/>
          </a:xfrm>
        </p:spPr>
        <p:txBody>
          <a:bodyPr/>
          <a:lstStyle/>
          <a:p>
            <a:r>
              <a:rPr lang="en-US" dirty="0" smtClean="0"/>
              <a:t>Example Four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866" y="1392073"/>
            <a:ext cx="9230987" cy="479758"/>
          </a:xfrm>
        </p:spPr>
        <p:txBody>
          <a:bodyPr/>
          <a:lstStyle/>
          <a:p>
            <a:pPr lvl="0"/>
            <a:r>
              <a:rPr lang="en-US" dirty="0" smtClean="0"/>
              <a:t>SUSY Dataset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18866" y="4007521"/>
            <a:ext cx="9230987" cy="246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b="1" dirty="0" smtClean="0"/>
              <a:t>Result </a:t>
            </a:r>
            <a:r>
              <a:rPr lang="en-US" b="1" dirty="0"/>
              <a:t>Statistics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Accuracy = 0.7621754610553266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(0.0) = 0.8955602490159733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(1.0) = 0.6045069266827867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Time: 5 minutes</a:t>
            </a:r>
          </a:p>
        </p:txBody>
      </p:sp>
      <p:pic>
        <p:nvPicPr>
          <p:cNvPr id="6" name="Picture 5"/>
          <p:cNvPicPr/>
          <p:nvPr/>
        </p:nvPicPr>
        <p:blipFill rotWithShape="1">
          <a:blip r:embed="rId2"/>
          <a:srcRect l="428" t="36847" r="52883" b="51567"/>
          <a:stretch/>
        </p:blipFill>
        <p:spPr bwMode="auto">
          <a:xfrm>
            <a:off x="1296817" y="1871830"/>
            <a:ext cx="9130073" cy="16765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2850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4637"/>
          </a:xfrm>
        </p:spPr>
        <p:txBody>
          <a:bodyPr/>
          <a:lstStyle/>
          <a:p>
            <a:r>
              <a:rPr lang="en-US" dirty="0" smtClean="0"/>
              <a:t>Example Five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866" y="1392073"/>
            <a:ext cx="9230987" cy="479758"/>
          </a:xfrm>
        </p:spPr>
        <p:txBody>
          <a:bodyPr>
            <a:normAutofit/>
          </a:bodyPr>
          <a:lstStyle/>
          <a:p>
            <a:r>
              <a:rPr lang="en-US" dirty="0" smtClean="0"/>
              <a:t>HIGGS Dataset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18866" y="4007521"/>
            <a:ext cx="9230987" cy="246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b="1" dirty="0" smtClean="0"/>
              <a:t>Result </a:t>
            </a:r>
            <a:r>
              <a:rPr lang="en-US" b="1" dirty="0"/>
              <a:t>Statistics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Accuracy = 0.6389403524884008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(0.0) = 0.5706670536448508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Precision (1.0) = 0.6994716324071175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Time: 4.4 Minutes</a:t>
            </a:r>
          </a:p>
        </p:txBody>
      </p:sp>
      <p:pic>
        <p:nvPicPr>
          <p:cNvPr id="7" name="Picture 6"/>
          <p:cNvPicPr/>
          <p:nvPr/>
        </p:nvPicPr>
        <p:blipFill rotWithShape="1">
          <a:blip r:embed="rId2"/>
          <a:srcRect l="641" t="36657" r="52245" b="51187"/>
          <a:stretch/>
        </p:blipFill>
        <p:spPr bwMode="auto">
          <a:xfrm>
            <a:off x="1276491" y="1848138"/>
            <a:ext cx="9300523" cy="15774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7384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66" y="248003"/>
            <a:ext cx="4499094" cy="966649"/>
          </a:xfrm>
        </p:spPr>
        <p:txBody>
          <a:bodyPr/>
          <a:lstStyle/>
          <a:p>
            <a:r>
              <a:rPr lang="en-US" dirty="0" smtClean="0"/>
              <a:t>Next…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86854" y="1214652"/>
            <a:ext cx="9230987" cy="246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smtClean="0"/>
              <a:t>Error and </a:t>
            </a:r>
            <a:r>
              <a:rPr lang="en-US" dirty="0"/>
              <a:t>Data </a:t>
            </a:r>
            <a:r>
              <a:rPr lang="en-US" dirty="0" smtClean="0"/>
              <a:t>Type problem Handling</a:t>
            </a:r>
          </a:p>
          <a:p>
            <a:r>
              <a:rPr lang="en-US" dirty="0" smtClean="0"/>
              <a:t>Write and load the Model</a:t>
            </a:r>
          </a:p>
          <a:p>
            <a:r>
              <a:rPr lang="en-US" dirty="0" smtClean="0"/>
              <a:t>Check QDA implementation</a:t>
            </a:r>
          </a:p>
          <a:p>
            <a:r>
              <a:rPr lang="en-US" dirty="0" smtClean="0"/>
              <a:t>Implement Scale parameters</a:t>
            </a:r>
          </a:p>
          <a:p>
            <a:r>
              <a:rPr lang="en-US" dirty="0" smtClean="0"/>
              <a:t>Documentation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75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5972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492470"/>
            <a:ext cx="9403742" cy="475593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Multi- Collinearity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en.wikipedia.org/wiki/Multicollinearity</a:t>
            </a:r>
            <a:endParaRPr lang="en-US" dirty="0" smtClean="0"/>
          </a:p>
          <a:p>
            <a:pPr lvl="0"/>
            <a:r>
              <a:rPr lang="en-US" dirty="0" smtClean="0"/>
              <a:t>LDA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u="sng" dirty="0">
                <a:hlinkClick r:id="rId3"/>
              </a:rPr>
              <a:t>https://</a:t>
            </a:r>
            <a:r>
              <a:rPr lang="en-US" u="sng" dirty="0" smtClean="0">
                <a:hlinkClick r:id="rId3"/>
              </a:rPr>
              <a:t>www.researchgate.net/publication/316994943_Linear_discriminant_analysis_A_detailed_tutorial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u="sng" dirty="0">
                <a:hlinkClick r:id="rId4"/>
              </a:rPr>
              <a:t>https://towardsdatascience.com/classification-part-2-linear-discriminant-analysis-ea60c45b9ee5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u="sng" dirty="0">
                <a:hlinkClick r:id="rId5"/>
              </a:rPr>
              <a:t>https://sebastianraschka.com/Articles/2014_python_lda.html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u="sng" dirty="0">
                <a:hlinkClick r:id="rId6"/>
              </a:rPr>
              <a:t>https://</a:t>
            </a:r>
            <a:r>
              <a:rPr lang="en-US" u="sng" dirty="0" smtClean="0">
                <a:hlinkClick r:id="rId6"/>
              </a:rPr>
              <a:t>www.isip.piconepress.com/publications/reports/1998/isip/lda/lda_theory.pdf</a:t>
            </a:r>
            <a:endParaRPr lang="en-US" u="sng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7"/>
              </a:rPr>
              <a:t>http://</a:t>
            </a:r>
            <a:r>
              <a:rPr lang="en-US" dirty="0" smtClean="0">
                <a:hlinkClick r:id="rId7"/>
              </a:rPr>
              <a:t>www.mghassany.com/MLcourse/pw-4.html#linear-discriminant-analysis-lda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8"/>
              </a:rPr>
              <a:t>http://</a:t>
            </a:r>
            <a:r>
              <a:rPr lang="en-US" dirty="0" smtClean="0">
                <a:hlinkClick r:id="rId8"/>
              </a:rPr>
              <a:t>uc-r.github.io/discriminant_analysis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9"/>
              </a:rPr>
              <a:t>https://stat.ethz.ch/education/semesters/ss2012/ams/slides/v6.1.pdf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v"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v"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v"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45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91291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488558"/>
            <a:ext cx="9403742" cy="4759841"/>
          </a:xfrm>
        </p:spPr>
        <p:txBody>
          <a:bodyPr/>
          <a:lstStyle/>
          <a:p>
            <a:r>
              <a:rPr lang="en-US" dirty="0"/>
              <a:t> Spark Matrices and vectors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u="sng" dirty="0">
                <a:hlinkClick r:id="rId2"/>
              </a:rPr>
              <a:t>https://spark.apache.org/docs/2.2.0/mllib-data-types.html</a:t>
            </a:r>
            <a:endParaRPr lang="en-US" u="sng" dirty="0"/>
          </a:p>
          <a:p>
            <a:pPr marL="342900" lvl="1" indent="-342900"/>
            <a:r>
              <a:rPr lang="en-US" sz="2100" dirty="0"/>
              <a:t>SVD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3"/>
              </a:rPr>
              <a:t>https://en.wikipedia.org/wiki/Singular_value_decomposition</a:t>
            </a:r>
            <a:endParaRPr lang="en-US" dirty="0"/>
          </a:p>
          <a:p>
            <a:pPr marL="342900" lvl="1" indent="-342900"/>
            <a:r>
              <a:rPr lang="en-US" sz="2100" dirty="0"/>
              <a:t>pseudoinverse 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4"/>
              </a:rPr>
              <a:t>https://en.wikipedia.org/wiki/Moore%E2%80%93Penrose_inverse</a:t>
            </a:r>
            <a:endParaRPr lang="en-US" dirty="0"/>
          </a:p>
          <a:p>
            <a:pPr marL="342900" lvl="1" indent="-342900"/>
            <a:r>
              <a:rPr lang="en-US" sz="2200" dirty="0"/>
              <a:t>Multivariate Gaussians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5"/>
              </a:rPr>
              <a:t>http://cs229.stanford.edu/section/more_on_gaussians.pdf</a:t>
            </a:r>
            <a:endParaRPr lang="en-US" dirty="0"/>
          </a:p>
          <a:p>
            <a:pPr marL="342900" lvl="1" indent="-342900"/>
            <a:r>
              <a:rPr lang="en-US" sz="2300" dirty="0"/>
              <a:t>Eigen Vectors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6"/>
              </a:rPr>
              <a:t>https://textbooks.math.gatech.edu/ila/eigenvectors.html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929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5461"/>
          </a:xfrm>
        </p:spPr>
        <p:txBody>
          <a:bodyPr/>
          <a:lstStyle/>
          <a:p>
            <a:r>
              <a:rPr lang="en-US" sz="4400" dirty="0"/>
              <a:t>Covariance</a:t>
            </a:r>
            <a:r>
              <a:rPr lang="en-US" sz="4400" dirty="0" smtClean="0"/>
              <a:t> Matrix </a:t>
            </a:r>
            <a:r>
              <a:rPr lang="en-US" sz="3200" dirty="0" smtClean="0"/>
              <a:t>(1)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387367"/>
            <a:ext cx="7214999" cy="1038429"/>
          </a:xfrm>
        </p:spPr>
        <p:txBody>
          <a:bodyPr>
            <a:normAutofit/>
          </a:bodyPr>
          <a:lstStyle/>
          <a:p>
            <a:r>
              <a:rPr lang="en-US" dirty="0"/>
              <a:t>Variance </a:t>
            </a:r>
            <a:r>
              <a:rPr lang="en-US" dirty="0"/>
              <a:t>measures the variation of a single random </a:t>
            </a:r>
            <a:r>
              <a:rPr lang="en-US" dirty="0"/>
              <a:t>variable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6955" t="58557" r="41373" b="31572"/>
          <a:stretch/>
        </p:blipFill>
        <p:spPr>
          <a:xfrm>
            <a:off x="7949004" y="2977418"/>
            <a:ext cx="2669469" cy="6839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0717" t="45503" r="45313" b="45582"/>
          <a:stretch/>
        </p:blipFill>
        <p:spPr>
          <a:xfrm>
            <a:off x="7986757" y="1596642"/>
            <a:ext cx="1726804" cy="6198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40269" t="47731" r="44776" b="43353"/>
          <a:stretch/>
        </p:blipFill>
        <p:spPr>
          <a:xfrm>
            <a:off x="7986757" y="4515304"/>
            <a:ext cx="1992327" cy="668086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35157" y="2438665"/>
            <a:ext cx="7225953" cy="14372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covariance is a measure of how much two random variables vary together</a:t>
            </a:r>
          </a:p>
          <a:p>
            <a:r>
              <a:rPr lang="en-US" dirty="0"/>
              <a:t>The covariance σ(</a:t>
            </a:r>
            <a:r>
              <a:rPr lang="en-US" dirty="0" err="1"/>
              <a:t>x,y</a:t>
            </a:r>
            <a:r>
              <a:rPr lang="en-US" dirty="0"/>
              <a:t>) of two random variables x and y is given by: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46111" y="4328843"/>
            <a:ext cx="7351600" cy="1307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smtClean="0"/>
              <a:t>the covariance matrix is symmetric and square </a:t>
            </a:r>
          </a:p>
          <a:p>
            <a:r>
              <a:rPr lang="en-US" dirty="0" smtClean="0"/>
              <a:t>The diagonal entries of the covariance matrix are the variances and the other entries are the covariance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54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5972"/>
          </a:xfrm>
        </p:spPr>
        <p:txBody>
          <a:bodyPr/>
          <a:lstStyle/>
          <a:p>
            <a:r>
              <a:rPr lang="en-US" dirty="0" smtClean="0"/>
              <a:t>Covariance Matrix </a:t>
            </a:r>
            <a:r>
              <a:rPr lang="en-US" sz="3200" dirty="0" smtClean="0"/>
              <a:t>(2)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142" t="43317" r="12194" b="7624"/>
          <a:stretch/>
        </p:blipFill>
        <p:spPr>
          <a:xfrm>
            <a:off x="2843400" y="1638673"/>
            <a:ext cx="6364289" cy="466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14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5972"/>
          </a:xfrm>
        </p:spPr>
        <p:txBody>
          <a:bodyPr/>
          <a:lstStyle/>
          <a:p>
            <a:r>
              <a:rPr lang="en-US" dirty="0" smtClean="0"/>
              <a:t>Singular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492470"/>
            <a:ext cx="9403742" cy="1673811"/>
          </a:xfrm>
        </p:spPr>
        <p:txBody>
          <a:bodyPr>
            <a:normAutofit/>
          </a:bodyPr>
          <a:lstStyle/>
          <a:p>
            <a:r>
              <a:rPr lang="en-US" dirty="0" smtClean="0"/>
              <a:t>Singular Matrix is a </a:t>
            </a:r>
            <a:r>
              <a:rPr lang="en-US" dirty="0"/>
              <a:t>square matrix that does not have a matrix inverse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A matrix is singular </a:t>
            </a:r>
            <a:r>
              <a:rPr lang="en-US" dirty="0" smtClean="0"/>
              <a:t>if and only if </a:t>
            </a:r>
            <a:r>
              <a:rPr lang="en-US" dirty="0"/>
              <a:t>its determinant is </a:t>
            </a:r>
            <a:r>
              <a:rPr lang="en-US" dirty="0" smtClean="0"/>
              <a:t>0</a:t>
            </a:r>
          </a:p>
          <a:p>
            <a:r>
              <a:rPr lang="en-US" dirty="0"/>
              <a:t> Singular matrices are unique and cannot be multiplied by any other matrix to get the identity matrix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3970" t="10637" r="34567" b="36189"/>
          <a:stretch/>
        </p:blipFill>
        <p:spPr>
          <a:xfrm>
            <a:off x="5347983" y="3166281"/>
            <a:ext cx="4544704" cy="327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90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2" y="452718"/>
            <a:ext cx="9685244" cy="748285"/>
          </a:xfrm>
        </p:spPr>
        <p:txBody>
          <a:bodyPr/>
          <a:lstStyle/>
          <a:p>
            <a:r>
              <a:rPr lang="en-US" sz="4000" dirty="0" smtClean="0"/>
              <a:t>Covariance </a:t>
            </a:r>
            <a:r>
              <a:rPr lang="en-US" sz="4000" dirty="0" smtClean="0"/>
              <a:t>inverse </a:t>
            </a:r>
            <a:r>
              <a:rPr lang="en-US" sz="4000" dirty="0" smtClean="0"/>
              <a:t>&amp; </a:t>
            </a:r>
            <a:r>
              <a:rPr lang="en-US" sz="4000" dirty="0" smtClean="0"/>
              <a:t>Multi-collinearity</a:t>
            </a:r>
            <a:r>
              <a:rPr lang="en-US" sz="4000" dirty="0"/>
              <a:t/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501254"/>
            <a:ext cx="9403742" cy="4817659"/>
          </a:xfrm>
        </p:spPr>
        <p:txBody>
          <a:bodyPr>
            <a:normAutofit/>
          </a:bodyPr>
          <a:lstStyle/>
          <a:p>
            <a:r>
              <a:rPr lang="en-US" dirty="0"/>
              <a:t>Collinearity is a linear association between two explanatory variables. Two variables are perfectly collinear if there is an exact linear relationship between </a:t>
            </a:r>
            <a:r>
              <a:rPr lang="en-US" dirty="0" smtClean="0"/>
              <a:t>them.</a:t>
            </a:r>
          </a:p>
          <a:p>
            <a:r>
              <a:rPr lang="en-US" dirty="0" smtClean="0"/>
              <a:t>Multi-collinearity </a:t>
            </a:r>
            <a:r>
              <a:rPr lang="en-US" dirty="0"/>
              <a:t>refers to a situation in which two or more explanatory variables in a multiple regression model are highly linearly related. We have perfect </a:t>
            </a:r>
            <a:r>
              <a:rPr lang="en-US" dirty="0" smtClean="0"/>
              <a:t>multi-collinearity </a:t>
            </a:r>
            <a:r>
              <a:rPr lang="en-US" dirty="0"/>
              <a:t>if, for example as in the equation above, the correlation between two independent variables is equal to 1 or −1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In practice, we rarely face perfect </a:t>
            </a:r>
            <a:r>
              <a:rPr lang="en-US" dirty="0" smtClean="0"/>
              <a:t>multi-collinearity </a:t>
            </a:r>
            <a:r>
              <a:rPr lang="en-US" dirty="0"/>
              <a:t>in a data set. More commonly, the issue of </a:t>
            </a:r>
            <a:r>
              <a:rPr lang="en-US" dirty="0" smtClean="0"/>
              <a:t>multi-collinearity </a:t>
            </a:r>
            <a:r>
              <a:rPr lang="en-US" dirty="0"/>
              <a:t>arises when there is an approximate linear relationship among two or more independent variables.</a:t>
            </a:r>
          </a:p>
        </p:txBody>
      </p:sp>
    </p:spTree>
    <p:extLst>
      <p:ext uri="{BB962C8B-B14F-4D97-AF65-F5344CB8AC3E}">
        <p14:creationId xmlns:p14="http://schemas.microsoft.com/office/powerpoint/2010/main" val="69252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630653" cy="755972"/>
          </a:xfrm>
        </p:spPr>
        <p:txBody>
          <a:bodyPr/>
          <a:lstStyle/>
          <a:p>
            <a:r>
              <a:rPr lang="en-US" dirty="0" smtClean="0"/>
              <a:t>Singular Value </a:t>
            </a:r>
            <a:r>
              <a:rPr lang="en-US" dirty="0" smtClean="0"/>
              <a:t>Decomposition (SVD)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492470"/>
            <a:ext cx="6423428" cy="492197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 linear algebra, the singular-value decomposition (SVD) is a factorization of a real or complex matrix</a:t>
            </a:r>
            <a:r>
              <a:rPr lang="en-US" dirty="0" smtClean="0"/>
              <a:t>.</a:t>
            </a:r>
          </a:p>
          <a:p>
            <a:r>
              <a:rPr lang="en-US" dirty="0"/>
              <a:t>The singular value decomposition of a matrix is a sort of change of coordinates that makes the matrix simple, a generalization of diagonalization.</a:t>
            </a:r>
            <a:endParaRPr lang="en-US" dirty="0"/>
          </a:p>
          <a:p>
            <a:r>
              <a:rPr lang="en-US" dirty="0" smtClean="0"/>
              <a:t>Formally</a:t>
            </a:r>
            <a:r>
              <a:rPr lang="en-US" dirty="0"/>
              <a:t>, the singular-value decomposition of an  m x n real or complex matrix M is a factorization of the </a:t>
            </a:r>
            <a:r>
              <a:rPr lang="en-US" dirty="0" smtClean="0"/>
              <a:t>form shown in graph -&gt;</a:t>
            </a:r>
            <a:endParaRPr lang="en-US" dirty="0">
              <a:hlinkClick r:id="rId2"/>
            </a:endParaRPr>
          </a:p>
          <a:p>
            <a:r>
              <a:rPr lang="en-US" dirty="0"/>
              <a:t>Applications that employ the SVD include computing the pseudoinverse, least squares fitting of data, multivariable control, matrix approximation, and determining the rank, range and null space of a matrix.</a:t>
            </a:r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://www.youtube.com/watch?v=_</a:t>
            </a:r>
            <a:r>
              <a:rPr lang="en-US" dirty="0" smtClean="0">
                <a:hlinkClick r:id="rId2"/>
              </a:rPr>
              <a:t>4jaLZCoLPI&amp;t=32s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2050" name="Picture 2" descr="https://upload.wikimedia.org/wikipedia/commons/thumb/c/c8/Singular_value_decomposition_visualisation.svg/800px-Singular_value_decomposition_visualisation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411" y="1492470"/>
            <a:ext cx="3993344" cy="465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99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75581"/>
          </a:xfrm>
        </p:spPr>
        <p:txBody>
          <a:bodyPr/>
          <a:lstStyle/>
          <a:p>
            <a:r>
              <a:rPr lang="en-US" dirty="0"/>
              <a:t>Matrix </a:t>
            </a:r>
            <a:r>
              <a:rPr lang="en-US" dirty="0" smtClean="0"/>
              <a:t>Pseudoinverse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452417"/>
            <a:ext cx="7924683" cy="4265995"/>
          </a:xfrm>
        </p:spPr>
        <p:txBody>
          <a:bodyPr/>
          <a:lstStyle/>
          <a:p>
            <a:r>
              <a:rPr lang="en-US" dirty="0"/>
              <a:t> Not every matrix has an inverse, but every matrix has a pseudoinverse, even non-square matrices</a:t>
            </a:r>
            <a:r>
              <a:rPr lang="en-US" dirty="0" smtClean="0"/>
              <a:t>.</a:t>
            </a:r>
          </a:p>
          <a:p>
            <a:r>
              <a:rPr lang="en-US" dirty="0"/>
              <a:t>where Σ</a:t>
            </a:r>
            <a:r>
              <a:rPr lang="en-US" baseline="30000" dirty="0"/>
              <a:t>+</a:t>
            </a:r>
            <a:r>
              <a:rPr lang="en-US" dirty="0"/>
              <a:t> is formed from Σ by taking the reciprocal of all the non-zero elements, leaving all the zeros alone, and making the matrix the right shape: if Σ is an </a:t>
            </a:r>
            <a:r>
              <a:rPr lang="en-US" i="1" dirty="0"/>
              <a:t>m</a:t>
            </a:r>
            <a:r>
              <a:rPr lang="en-US" dirty="0"/>
              <a:t> by </a:t>
            </a:r>
            <a:r>
              <a:rPr lang="en-US" i="1" dirty="0" smtClean="0"/>
              <a:t>n </a:t>
            </a:r>
            <a:r>
              <a:rPr lang="en-US" dirty="0" smtClean="0"/>
              <a:t>matrix</a:t>
            </a:r>
            <a:r>
              <a:rPr lang="en-US" dirty="0"/>
              <a:t>, then Σ</a:t>
            </a:r>
            <a:r>
              <a:rPr lang="en-US" baseline="30000" dirty="0"/>
              <a:t>+</a:t>
            </a:r>
            <a:r>
              <a:rPr lang="en-US" dirty="0"/>
              <a:t> must be an </a:t>
            </a:r>
            <a:r>
              <a:rPr lang="en-US" i="1" dirty="0"/>
              <a:t>n</a:t>
            </a:r>
            <a:r>
              <a:rPr lang="en-US" dirty="0"/>
              <a:t> by </a:t>
            </a:r>
            <a:r>
              <a:rPr lang="en-US" i="1" dirty="0"/>
              <a:t>m</a:t>
            </a:r>
            <a:r>
              <a:rPr lang="en-US" dirty="0"/>
              <a:t> matrix</a:t>
            </a:r>
            <a:r>
              <a:rPr lang="en-US" dirty="0" smtClean="0"/>
              <a:t>.</a:t>
            </a:r>
          </a:p>
          <a:p>
            <a:r>
              <a:rPr lang="en-US" dirty="0"/>
              <a:t>A common use of the pseudoinverse is to compute a 'best fit' (least squares) solution to a system of linear equations that lacks a unique solution . Another use is to find the minimum (Euclidean) norm solution to a system of linear equations with multiple solutions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0866" t="57763" r="61701" b="37940"/>
          <a:stretch/>
        </p:blipFill>
        <p:spPr>
          <a:xfrm>
            <a:off x="8789158" y="2497539"/>
            <a:ext cx="2013801" cy="6550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0418" t="68587" r="60985" b="26796"/>
          <a:stretch/>
        </p:blipFill>
        <p:spPr>
          <a:xfrm>
            <a:off x="8789158" y="3384645"/>
            <a:ext cx="2304119" cy="696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33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11206</TotalTime>
  <Words>1531</Words>
  <Application>Microsoft Office PowerPoint</Application>
  <PresentationFormat>Widescreen</PresentationFormat>
  <Paragraphs>199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Century Gothic</vt:lpstr>
      <vt:lpstr>Wingdings</vt:lpstr>
      <vt:lpstr>Wingdings 3</vt:lpstr>
      <vt:lpstr>Ion</vt:lpstr>
      <vt:lpstr>LDA on Spark MLlib</vt:lpstr>
      <vt:lpstr>Agenda</vt:lpstr>
      <vt:lpstr>Basics &amp; Related Concepts </vt:lpstr>
      <vt:lpstr>Covariance Matrix (1) </vt:lpstr>
      <vt:lpstr>Covariance Matrix (2)</vt:lpstr>
      <vt:lpstr>Singular Matrix</vt:lpstr>
      <vt:lpstr>Covariance inverse &amp; Multi-collinearity </vt:lpstr>
      <vt:lpstr>Singular Value Decomposition (SVD)</vt:lpstr>
      <vt:lpstr>Matrix Pseudoinverse</vt:lpstr>
      <vt:lpstr>Eigen Vectors and Eigen Value</vt:lpstr>
      <vt:lpstr>Multivariate Gaussian Distribution </vt:lpstr>
      <vt:lpstr>Introduction to LDA </vt:lpstr>
      <vt:lpstr>Introduction to LDA</vt:lpstr>
      <vt:lpstr>LDA vs PCA</vt:lpstr>
      <vt:lpstr>How LDA Work?</vt:lpstr>
      <vt:lpstr>Measure LDA Performance </vt:lpstr>
      <vt:lpstr>Adding LDA to Spark MLlib</vt:lpstr>
      <vt:lpstr>LDA Classes and Traits</vt:lpstr>
      <vt:lpstr>LDA PARAMS</vt:lpstr>
      <vt:lpstr>LDA Algorithms</vt:lpstr>
      <vt:lpstr>LDA Model</vt:lpstr>
      <vt:lpstr>LDA Distribution</vt:lpstr>
      <vt:lpstr>LDA Training Process</vt:lpstr>
      <vt:lpstr>LDA Aggregation Distribution</vt:lpstr>
      <vt:lpstr>LDA Matrices Operation</vt:lpstr>
      <vt:lpstr>Distributing jobs from Train Function (1)</vt:lpstr>
      <vt:lpstr>Distributing jobs from Train Function (2)</vt:lpstr>
      <vt:lpstr>Distributing jobs from Train Function (3)</vt:lpstr>
      <vt:lpstr>LDA Result</vt:lpstr>
      <vt:lpstr>Example One</vt:lpstr>
      <vt:lpstr>Example Two</vt:lpstr>
      <vt:lpstr>Example Three</vt:lpstr>
      <vt:lpstr>Example Four</vt:lpstr>
      <vt:lpstr>Example Five</vt:lpstr>
      <vt:lpstr>Next…</vt:lpstr>
      <vt:lpstr>References</vt:lpstr>
      <vt:lpstr>References</vt:lpstr>
    </vt:vector>
  </TitlesOfParts>
  <Company>A15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LDA on Spark MlLib</dc:title>
  <dc:creator>Ahmed Eissa</dc:creator>
  <cp:lastModifiedBy>Ahmed Eissa</cp:lastModifiedBy>
  <cp:revision>74</cp:revision>
  <dcterms:created xsi:type="dcterms:W3CDTF">2019-01-02T07:30:40Z</dcterms:created>
  <dcterms:modified xsi:type="dcterms:W3CDTF">2019-01-20T10:59:42Z</dcterms:modified>
</cp:coreProperties>
</file>

<file path=docProps/thumbnail.jpeg>
</file>